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413" r:id="rId2"/>
    <p:sldId id="415" r:id="rId3"/>
    <p:sldId id="426" r:id="rId4"/>
    <p:sldId id="423" r:id="rId5"/>
    <p:sldId id="306" r:id="rId6"/>
    <p:sldId id="427" r:id="rId7"/>
    <p:sldId id="428" r:id="rId8"/>
    <p:sldId id="429" r:id="rId9"/>
    <p:sldId id="430" r:id="rId10"/>
    <p:sldId id="433" r:id="rId11"/>
    <p:sldId id="434" r:id="rId12"/>
    <p:sldId id="437" r:id="rId13"/>
    <p:sldId id="439" r:id="rId14"/>
    <p:sldId id="440" r:id="rId15"/>
    <p:sldId id="441" r:id="rId16"/>
    <p:sldId id="328" r:id="rId17"/>
    <p:sldId id="329" r:id="rId18"/>
    <p:sldId id="332" r:id="rId19"/>
    <p:sldId id="333" r:id="rId20"/>
    <p:sldId id="442" r:id="rId21"/>
    <p:sldId id="35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742AE2-D8DA-CA45-A0BB-7F82C99E6060}" v="1" dt="2025-04-11T15:31:03.4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38"/>
    <p:restoredTop sz="94726"/>
  </p:normalViewPr>
  <p:slideViewPr>
    <p:cSldViewPr snapToGrid="0">
      <p:cViewPr varScale="1">
        <p:scale>
          <a:sx n="120" d="100"/>
          <a:sy n="120" d="100"/>
        </p:scale>
        <p:origin x="10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el, Francis" userId="00485b84-2a7b-4894-ab7f-f4639e018542" providerId="ADAL" clId="{C5742AE2-D8DA-CA45-A0BB-7F82C99E6060}"/>
    <pc:docChg chg="addSld modSld">
      <pc:chgData name="Prael, Francis" userId="00485b84-2a7b-4894-ab7f-f4639e018542" providerId="ADAL" clId="{C5742AE2-D8DA-CA45-A0BB-7F82C99E6060}" dt="2025-04-11T15:31:03.427" v="0"/>
      <pc:docMkLst>
        <pc:docMk/>
      </pc:docMkLst>
      <pc:sldChg chg="add">
        <pc:chgData name="Prael, Francis" userId="00485b84-2a7b-4894-ab7f-f4639e018542" providerId="ADAL" clId="{C5742AE2-D8DA-CA45-A0BB-7F82C99E6060}" dt="2025-04-11T15:31:03.427" v="0"/>
        <pc:sldMkLst>
          <pc:docMk/>
          <pc:sldMk cId="2565549613" sldId="357"/>
        </pc:sldMkLst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0T18:42:31.72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3370 1464 24575,'10'0'0,"3"0"0,5-3 0,-1-4 0,3-5 0,3-6 0,0-1 0,4-4 0,-4 4 0,-3 3 0,1 3 0,-3 3 0,-3-1 0,1 2 0,0 1 0,-2 3 0,-1 1 0,-1 0 0,-1 0 0,2 0 0,1 0 0,1-2 0,-2 2 0,0-2 0,-2 3 0,0 1 0,-1 0 0,-2 2 0,0-1 0,-1-1 0,2 0 0,1 1 0,1 0 0,0 1 0,0 0 0,1-2 0,-1 0 0,-2 0 0,0 1 0,0 0 0,0 1 0,0 0 0,1 0 0,1 0 0,2-1 0,-1-1 0,0-1 0,-1 2 0,-1 1 0,3 0 0,-2 0 0,-1 0 0,-1 0 0,-2 0 0,0 0 0,0 0 0,0 0 0,0 0 0,-1 0 0,0 0 0,0 0 0,0 0 0,0 0 0,1 0 0,0 0 0,0 0 0,0 0 0,0 0 0,-1 0 0,1 0 0,0 0 0,0 0 0,0 0 0,-1 0 0,0 0 0,0 0 0,0 1 0,0 0 0,2 1 0,1 1 0,2-1 0,0 1 0,0 0 0,0 1 0,0-1 0,0 1 0,0 1 0,0-1 0,0 1 0,0 0 0,-2-1 0,0 1 0,-3-1 0,0-1 0,2 2 0,0 0 0,1 0 0,0 2 0,-3-1 0,3 1 0,0 0 0,0 0 0,1 1 0,0-1 0,-1 0 0,0 0 0,-1 0 0,1 0 0,0-1 0,-2-1 0,-1-1 0,1 1 0,0 0 0,-1 0 0,1 0 0,-1 0 0,1 0 0,0 2 0,0-1 0,0 1 0,-2-1 0,-1-1 0,1-1 0,-1-1 0,2 0 0,0 1 0,1 2 0,0 0 0,-1 1 0,2-1 0,-1-1 0,0 0 0,0-1 0,-1 1 0,1-2 0,0 0 0,0 1 0,2-2 0,2-1 0,3-1 0,-1 0 0,3 0 0,-1 0 0,4 1 0,1 2 0,-1 1 0,-4 0 0,-5 0 0,-3-1 0,-1 0 0,1 1 0,0-1 0,1 1 0,1-1 0,0 1 0,0 1 0,0 0 0,0 2 0,2 0 0,2 1 0,0-1 0,0 0 0,0-1 0,-3-2 0,-2 0 0,-1-1 0,-1 2 0,1 0 0,0-1 0,1 1 0,1 0 0,2 0 0,1 2 0,0 1 0,3 0 0,1-1 0,0 1 0,3 0 0,1 0 0,3 1 0,-1 1 0,-1-1 0,3 3 0,-1-2 0,0 0 0,-1 0 0,-3-3 0,1 1 0,0 0 0,-1-1 0,1-1 0,-2-2 0,0-2 0,2 0 0,0-2 0,0 0 0,0 0 0,-1 0 0,-3 0 0,0 0 0,0 0 0,-1-1 0,5-4 0,1-4 0,3-4 0,1-5 0,3-4 0,4-1 0,2-3 0,-1 1 0,-4 1 0,-3 2 0,-1 3 0,-2 3 0,-5 3 0,-3 1 0,-3 3 0,-2 3 0,0-2 0,-2 2 0,-1-1 0,-1 0 0,-2 0 0,-2 0 0,-2 1 0,0-1 0,0-2 0,0 0 0,0-2 0,0 0 0,0-1 0,0-1 0,0 0 0,-4-6 0,-3-2 0,-6-2 0,-8-4 0,-3-4 0,-4-4 0,-4-4 0,0-1 0,-1 0 0,-1-3 0,1 3 0,4 4 0,4 7 0,6 8 0,3 3 0,0 3 0,2 3 0,0 1 0,2 2 0,0 1 0,1 2 0,-1 2 0,0 0 0,0 1 0,-1 1 0,1-1 0,1 1 0,0 0 0,2 0 0,-2 2 0,2 0 0,0 0 0,-2 0 0,-1 0 0,-1 0 0,-2 0 0,-2 0 0,-1-1 0,0-1 0,0 0 0,2 0 0,-2 0 0,0-1 0,0 1 0,0 0 0,3 2 0,-2-2 0,1 0 0,0-2 0,0 1 0,0 0 0,-4-3 0,-1 0 0,0-2 0,1 1 0,3-1 0,0-1 0,3 0 0,0-3 0,1 1 0,-1-1 0,-1 1 0,0 0 0,0-2 0,1 2 0,0-1 0,-2 1 0,1-1 0,-3-2 0,2 1 0,1 1 0,1 0 0,0 1 0,3 1 0,-1 0 0,0 3 0,1 0 0,-2 2 0,-1-2 0,1-1 0,-2-2 0,1 1 0,0 1 0,-1-2 0,2-2 0,-2-1 0,-1-2 0,1 0 0,0 0 0,-1 1 0,0 0 0,2 1 0,1-1 0,0 0 0,-1 1 0,0 1 0,3 1 0,1 0 0,0 2 0,1 0 0,1 3 0,2 1 0,1 1 0,1 0 0,-1 1 0,1-2 0,-1 1 0,0-1 0,-1 0 0,1-1 0,-1-1 0,1 1 0,1-1 0,-1 0 0,0 0 0,0 0 0,0 1 0,1 0 0,-1 0 0,2 0 0,-1-1 0,1 0 0,1 0 0,-1 0 0,-1 0 0,1 0 0,-1 1 0,2 0 0,-3 0 0,2 0 0,0-1 0,1 0 0,1 1 0,1-3 0,0 0 0,0 0 0,0-2 0,0 2 0,0-2 0,0 0 0,0 2 0,0 0 0,0 2 0,0 1 0,0-1 0,0 1 0,-2 0 0,-1 0 0,-2 3 0,-1 1 0,0 2 0,1 3 0,1 2 0,0 1 0,1 1 0,-2 0 0,1 2 0,-1 2 0,-1 2 0,0 2 0,-1-1 0,1 0 0,1-1 0,1-1 0,0 2 0,-1 0 0,1 0 0,0-2 0,0-3 0,1-1 0,-1 1 0,2 1 0,-1-1 0,1-1 0,-2 0 0,1-1 0,-1-1 0,1 1 0,0-1 0,0 0 0,0 0 0,0 0 0,-1 1 0,1 0 0,0 0 0,0-1 0,1 1 0,0 0 0,-1 0 0,1 0 0,-2 0 0,1 0 0,-1 0 0,0-1 0,0 1 0,1-1 0,0 0 0,0-1 0,0 2 0,-2-1 0,0 1 0,1 0 0,-1 0 0,0 0 0,1 0 0,-1 0 0,0 1 0,-1 2 0,-1 1 0,0-1 0,1 0 0,-1 2 0,-1 1 0,1-1 0,0 1 0,1-2 0,-1 1 0,-1 1 0,1 0 0,-1 0 0,1-1 0,0 0 0,-1-1 0,1-1 0,0 1 0,1-2 0,1 0 0,0 0 0,1-2 0,0-1 0,-1-1 0,2-1 0,-2-1 0,1 1 0,1 0 0,-2-2 0,2 0 0,-2 0 0,2 1 0,0 2 0,0-1 0,-1 3 0,0-1 0,-2 1 0,0-1 0,0 0 0,0 0 0,0 0 0,-1 1 0,0-1 0,0 1 0,0-1 0,2-1 0,-1 0 0,1 1 0,0-1 0,-6-2 0,-4-1 0,-6 0 0,-2 1 0,-1 3 0,-8 1 0,-6 0 0,-2-2 0,4-2 0,11-3 0,4 0 0,2 0 0,1 0 0,0 0 0,2 0 0,1 0 0,1 0 0,-1 0 0,0 0 0,-1 0 0,-1 0 0,-1 0 0,-1 0 0,0 0 0,0 0 0,1-2 0,-2 0 0,2-1 0,0-1 0,0 0 0,3 0 0,-1 2 0,1-1 0,0 0 0,0 1 0,2 0 0,2 0 0,0 1 0,-1-2 0,-3-1 0,-2-2 0,-1 1 0,0-1 0,2 0 0,0 1 0,0 0 0,0 1 0,1 0 0,0 0 0,-1 0 0,1-2 0,1 2 0,-3-1 0,-3 0 0,0 0 0,-3 0 0,1-1 0,0 2 0,-3-2 0,0 1 0,1-2 0,3 1 0,2 0 0,1 0 0,2 0 0,0-2 0,1 1 0,2-1 0,-1-1 0,3 0 0,1 1 0,1 0 0,-1 1 0,0 0 0,1 0 0,1 0 0,1 0 0,0 0 0,0 0 0,0 0 0,0 0 0,-1 0 0,1 0 0,1 1 0,-1 1 0,0 0 0,0 0 0,1-1 0,0 1 0,0 1 0,-2 0 0,0 2 0,-3 0 0,-2 2 0,0-2 0,-2 0 0,0 0 0,-2 0 0,-2 2 0,-1 0 0,0 0 0,0 0 0,0 0 0,0 0 0,-6 0 0,7 0 0,-8 0 0,7 0 0,-2 0 0,0 0 0,2 0 0,1 0 0,2 0 0,2 0 0,1 0 0,3 0 0,2 0 0,0 1 0,3 1 0,-5-1 0,-2 1 0,-13-1 0,7 3 0,-9 3 0,12 3 0,-1 0 0,-1 1 0,2-1 0,-1 1 0,-1 1 0,2-1 0,0 1 0,1 0 0,-3 0 0,0 1 0,0 1 0,1 0 0,2-1 0,0-1 0,1-1 0,1 1 0,0-3 0,0 1 0,-1 1 0,1 0 0,0 0 0,-1-1 0,1 0 0,0-1 0,-1 1 0,2-1 0,-1 0 0,0-1 0,-1 0 0,1-1 0,1 0 0,-1-2 0,1 0 0,-1-1 0,0 0 0,0 1 0,-3-1 0,-2 0 0,-2 1 0,0 0 0,0-1 0,-1 0 0,0-2 0,1 2 0,-1 0 0,-2 0 0,3 0 0,-2-2 0,0 1 0,2 0 0,-2-1 0,-2 0 0,1-2 0,-2 0 0,3 0 0,2 0 0,-1 0 0,2 0 0,2 0 0,4 0 0,-1 0 0,2 0 0,-1 0 0,0-2 0,0-3 0,-2-3 0,1-2 0,1 0 0,0 0 0,-2-1 0,0 1 0,0 0 0,1 2 0,4 2 0,-1-2 0,1 1 0,0 0 0,0-1 0,0 1 0,-1 0 0,-2-1 0,0 2 0,-1 2 0,1-1 0,2 2 0,-2-2 0,-1 0 0,0 2 0,-1 1 0,1 0 0,-1 0 0,0-1 0,-1 2 0,1 0 0,-1 1 0,1 0 0,1 0 0,1 0 0,2 0 0,-2 0 0,0 0 0,2 0 0,0 0 0,1 0 0,-1 0 0,0 0 0,0 0 0,1 0 0,0 0 0,0 0 0,1 0 0,0 0 0,2 0 0,0 0 0,0 1 0,0 1 0,1 1 0,0 0 0,1 0 0,1 1 0,0 1 0,0 1 0,-1 1 0,1 0 0,-1 0 0,2 0 0,-1-1 0,0 3 0,1 1 0,-1 1 0,1-1 0,-1 1 0,1 0 0,-1-2 0,0 1 0,0-2 0,0 1 0,0 0 0,1 1 0,-1-1 0,1-2 0,0 0 0,2 1 0,0-2 0,1 1 0,0-1 0,0 1 0,0-1 0,0 0 0,0 0 0,0 0 0,0 0 0,0 1 0,1 0 0,1 0 0,2 0 0,-1 0 0,-1 0 0,0-1 0,0 1 0,0 1 0,1 1 0,1 2 0,-1 0 0,0 0 0,0-2 0,-1 2 0,1-2 0,0 1 0,1-1 0,-1-2 0,1 0 0,-1 1 0,0 1 0,1 0 0,-2-1 0,1-2 0,0 0 0,0 0 0,1 0 0,-1 1 0,1 0 0,-1 0 0,1 0 0,0 0 0,2 0 0,0 0 0,1 0 0,-1-2 0,0-2 0,0-2 0,0-1 0,0 0 0,1 0 0,-1 0 0,1 2 0,0-1 0,0 1 0,0 1 0,2-1 0,0 0 0,0 0 0,2-2 0,-2 0 0,1 1 0,3 1 0,-3 0 0,2 1 0,-1-1 0,-1 1 0,2 0 0,1 1 0,-1 1 0,-1-1 0,0 1 0,0 0 0,1 1 0,-1 1 0,0 0 0,-2 2 0,0 2 0,0 1 0,-2-1 0,-1-1 0,0 0 0,1 2 0,0-1 0,0 0 0,0 2 0,1 0 0,-2 5 0,0 0 0,0 2 0,-2 0 0,0 0 0,0 0 0,-2-2 0,2-1 0,-1-2 0,-1 0 0,0-1 0,-1-1 0,1 1 0,0 0 0,-1 3 0,0 1 0,-1 0 0,0-1 0,0 1 0,0 0 0,1-2 0,1-1 0,0-2 0,0 1 0,-2-1 0,0 0 0,0 0 0,0 0 0,0 2 0,0 0 0,0 1 0,1-1 0,1 0 0,0 1 0,-1-1 0,0 0 0,-1 3 0,0 0 0,0 2 0,0 0 0,1 0 0,2-1 0,-1-1 0,0-2 0,-2 0 0,0-1 0,0 0 0,0-1 0,0-1 0,0-3 0,0-2 0,0-1 0,0 0 0,0 0 0,1-2 0,2-1 0,0-4 0,0-3 0,0-2 0,-1-2 0,1-1 0,2 1 0,-1 1 0,2 0 0,0 3 0,1-2 0,4 1 0,0 0 0,1 0 0,-1 1 0,1-2 0,-1 0 0,0 0 0,0 0 0,-1 0 0,0 0 0,1 0 0,0-1 0,2-1 0,-2 0 0,-1 2 0,1 0 0,-1 1 0,1-2 0,0-1 0,0 0 0,2-1 0,1 1 0,1-3 0,0 1 0,0-1 0,1 0 0,-3 4 0,-2 1 0,-3 0 0,-2 1 0,-1-2 0,1 0 0,1-1 0,0-1 0,0-1 0,1-2 0,2-1 0,1-2 0,0-1 0,-1 0 0,1-1 0,-1 1 0,0 1 0,-1 1 0,-2-2 0,1-1 0,0-1 0,0-2 0,3-2 0,2-6 0,0-3 0,0-1 0,-2 3 0,-1 4 0,1 1 0,-1 1 0,1 3 0,-2 1 0,-2 3 0,-2-1 0,1 1 0,0-3 0,1 1 0,0-1 0,2 0 0,0-1 0,4-3 0,2-3 0,4 0 0,0-1 0,0 1 0,2 2 0,-2 1 0,1 2 0,-2 3 0,0 3 0,0 0 0,0 1 0,1 0 0,-1 2 0,-1 0 0,4 1 0,1 1 0,3-3 0,4 1 0,-1 0 0,3 0 0,-1 2 0,-1 0 0,1 0 0,-1 0 0,0 2 0,2 2 0,-3 3 0,0 2 0,-1 0 0,-6 0 0,0 0 0,-2 0 0,0 0 0,1 0 0,-2 0 0,2 0 0,-1 1 0,3 3 0,0 3 0,0 2 0,0 3 0,-2 0 0,-1-2 0,-1 0 0,-4-2 0,-3-1 0,-1 0 0,-2-1 0,0 0 0,0 0 0,-3 0 0,-1 1 0,-1 0 0,-1 0 0,2 1 0,1 3 0,1 4 0,3 5 0,2 2 0,1 6 0,3 2 0,-1 1 0,1 1 0,0 4 0,-2-5 0,0 2 0,-3-4 0,-3-4 0,1 0 0,-1-2 0,-1-4 0,-2-3 0,-1-2 0,-1-3 0,-2 0 0,0-2 0,0 0 0,2 2 0,0 0 0,0 0 0,0 0 0,-2-2 0,0-2 0,0 0 0,0 1 0,0 0 0,0 0 0,1-1 0,0 1 0,1 3 0,0 2 0,-2 2 0,0 0 0,2 1 0,0 1 0,0 1 0,-1 0 0,-1-3 0,0-4 0,0-1 0,0-1 0,0 0 0,0-2 0,0-1 0,0 0 0,0 1 0,0 0 0,0 0 0,0 0 0,0 0 0,0 0 0,0-1 0,0 1 0,0 0 0,0 0 0,0-1 0,0 1 0,0 1 0,0 0 0,0 1 0,0-2 0,0 0 0,0 0 0,0 0 0,0 0 0,0 0 0,0-1 0,0 0 0,0 0 0,0 0 0,0 1 0,0-1 0,0 1 0,0-1 0,0 0 0,0 0 0,0 0 0,0 0 0,0 1 0,-1-2 0,-1-4 0,-1-1 0,-1-2 0,0-1 0,0 0 0,0 0 0,0-2 0,-1 1 0,1 1 0,0-1 0,-1 1 0,1-2 0,-1-1 0,2-1 0,-1 1 0,-1-1 0,2 1 0,-1 0 0,2 0 0,0-1 0,-1 2 0,0 0 0,0 0 0,2 0 0,-1 0 0,1 0 0,-1 1 0,-1-1 0,0-1 0,-1-1 0,0 2 0,0 1 0,2-1 0,1 3 0,1 2 0,3 3 0,-3 3 0,5-1 0,-2 0 0,2 0 0,1 0 0,1 0 0,-3-1 0,1-1 0,-2 0 0,0 0 0,2-1 0,-2 1 0,1 1 0,-1 0 0,-1 0 0,1 0 0,2-1 0,0 0 0,1-2 0,-1 2 0,-1-1 0,-1 1 0,-1 1 0,0 1 0,0 1 0,0 1 0,0 0 0,-1-1 0,1 1 0,0-1 0,-1 0 0,0-1 0,2-2 0,2-1 0,1-2 0,0-2 0,-1-1 0,-2-2 0,-2 0 0,0-1 0,1-2 0,0 0 0,0-1 0,0-1 0,0 0 0,0-1 0,0 0 0,-1 1 0,1 1 0,1 2 0,-1 0 0,0 0 0,1 0 0,-1 1 0,0 0 0,0 0 0,1-1 0,1 1 0,0-1 0,1 0 0,-1 0 0,1 2 0,-2-1 0,0 3 0,2 0 0,0-1 0,1 1 0,0-1 0,0 0 0,-1 0 0,0 1 0,-2-1 0,-1 0 0,0 1 0,0-2 0,0 1 0,1 0 0,-2 0 0,1 2 0,-1 1 0</inkml:trace>
</inkml:ink>
</file>

<file path=ppt/media/image1.png>
</file>

<file path=ppt/media/image10.png>
</file>

<file path=ppt/media/image11.png>
</file>

<file path=ppt/media/image13.png>
</file>

<file path=ppt/media/image14.png>
</file>

<file path=ppt/media/image15.tif>
</file>

<file path=ppt/media/image16.tif>
</file>

<file path=ppt/media/image17.tif>
</file>

<file path=ppt/media/image18.tif>
</file>

<file path=ppt/media/image19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E2CF3E-3128-2B47-BF94-C366AAD59BF2}" type="datetimeFigureOut">
              <a:rPr lang="en-US" smtClean="0"/>
              <a:t>4/11/25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F084C2-C2DE-9C41-A3F6-54D089A3A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479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2CD3-2546-ABA7-9E31-0EDB1B8D5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FEB764-E503-6AD6-878C-2139E36491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2305C-29E5-4677-B26F-211DBD60D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C44FD-D718-7A42-965C-CE6552B9198B}" type="datetime1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70603-03FE-933B-D100-2307E20EE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9685F-295C-8B10-978B-92F8D16E7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85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61925-BD6D-0B24-EEC6-3215809C2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1CAE8B-F909-B949-5E98-1B7FD1757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10C69-4CB1-9E93-B6DD-3DB9A30EB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47C06-FCD9-7942-BC51-28865362DA2A}" type="datetime1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CC19C-AE09-F220-4384-3E5712850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B77BD-2007-7552-9A61-B5742B5FB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09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5747BA-532C-5770-06FB-E1390BFAD3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D541C8-3CFB-0763-C130-7AA40165AC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81FFA5-A832-C789-A192-24C6350FD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6B928-9807-6F45-B7FB-CD4B36917EC1}" type="datetime1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4CE1A-F065-0EB5-E058-598F1716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87675-728F-FBFA-4FAD-E209DB42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91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A1CCE4-82E2-5EAF-D15A-4C522D017F8D}"/>
              </a:ext>
            </a:extLst>
          </p:cNvPr>
          <p:cNvSpPr/>
          <p:nvPr userDrawn="1"/>
        </p:nvSpPr>
        <p:spPr>
          <a:xfrm>
            <a:off x="0" y="0"/>
            <a:ext cx="12192000" cy="54140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78F3F2-BF3C-5A41-6F00-9374CF76EDAA}"/>
              </a:ext>
            </a:extLst>
          </p:cNvPr>
          <p:cNvSpPr/>
          <p:nvPr userDrawn="1"/>
        </p:nvSpPr>
        <p:spPr>
          <a:xfrm>
            <a:off x="0" y="6371302"/>
            <a:ext cx="12192000" cy="48669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4CBDBE-8791-737E-4E8A-9994AEC66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420" y="633902"/>
            <a:ext cx="11567160" cy="74824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F5364-24F2-CF44-237B-75F58C0D2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4449555"/>
            <a:ext cx="11567160" cy="181209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61D5A6-8C34-C6AA-16C7-A2DB9046A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" y="6435862"/>
            <a:ext cx="8148828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54E66-1F99-EEED-6BA2-268D8FC21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5862"/>
            <a:ext cx="32689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7426F5E-5BA4-924D-9AFD-11FCB4E9F8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7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1C447-78FF-AA1C-640A-2F5C155F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29F9E-D475-8FA0-31B7-D6AF5BF95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4666B-F386-76FB-1C02-A888512AD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C82B8-E3F8-3F48-B47F-94138500C025}" type="datetime1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A9988-BFFB-14E8-4422-72F54FB6D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C84A2-C803-5EC8-4C6A-06DC428B0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F3763-AAD9-57D5-607E-20CFABAE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A06EF-28AB-7A2A-49F9-587E097AA7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8E8FB-C754-4AD7-2610-CE2E68C97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BFD0B-A312-10B7-246D-CFDF39C71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D689B-8161-4F41-8D63-3AD9805B60AF}" type="datetime1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65994B-740B-BB41-C26F-ABB94A949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D7D10-016C-62CB-401F-8F67A5C5A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970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CD7E0-111A-A363-1FC4-AA7ED8A82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82AFC0-CD17-6DA7-6E37-D29BF6C68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42C62-0E5B-2A5F-5B25-06185497B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70C735-CC19-2652-246E-712DB320D4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F5B3D2-6E90-D6E9-6BD5-D890931F2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28ECDE-3760-368B-9D9A-04D4FE8E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D329-CFB7-5D46-88A9-D36D5133FC19}" type="datetime1">
              <a:rPr lang="en-US" smtClean="0"/>
              <a:t>4/11/25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CFA800-7680-A4B4-FF71-BA2E2F6F0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2844A6-121E-9214-EFE1-E356338FF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62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4DC01-B00B-FFB0-3176-BFBA821D3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BE2BB9-7A36-C6E3-600D-3B2EB2B6A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49E30-FA4A-A14A-8CA6-43D931920C98}" type="datetime1">
              <a:rPr lang="en-US" smtClean="0"/>
              <a:t>4/11/25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A8A9AA-AC3D-5BD9-6190-C5AC77244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32F2D8-DD84-5B37-513C-16E19349E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719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9E427D-227C-37D3-5A69-AF256E2A3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F8D12-DDBA-0541-9161-ED1B4F4C8C46}" type="datetime1">
              <a:rPr lang="en-US" smtClean="0"/>
              <a:t>4/11/25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28766E-FBCD-DC4D-B218-A3B8E0099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EFC53-DA56-9820-780D-84A792B4B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771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7E42C-AB89-019F-D911-20B83E55F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B3BBA-9E49-10B0-D09A-A78C05666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EA8A7F-64CE-971A-3D52-A55810672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C76EC0-2749-2415-8082-199D8DAFC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603C-97AF-2640-BBA7-CDF9AC40691E}" type="datetime1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0204F-25D6-C365-683A-B26A5DEEE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089D76-C9DA-1FF3-69AE-5A3B48E79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11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825FF-563B-50CD-D63E-89539183E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B3C756-4E09-3807-34CD-459199BF6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E5F176-4FCA-9CC3-3BFB-3D79692B8B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E03AE-9C74-8234-8FD5-4B7550153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A6818-6B65-6346-8F88-A7E29197FE9C}" type="datetime1">
              <a:rPr lang="en-US" smtClean="0"/>
              <a:t>4/11/25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EB350-2FE4-CA53-06BF-AF9F8A15C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BA62DC-D2F4-E050-4E80-F6CBB54D9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26F5E-5BA4-924D-9AFD-11FCB4E9F8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13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44DA06-B058-702D-E9E1-3D24AF35A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435"/>
            <a:ext cx="10515600" cy="748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7763A-1200-99DB-1EE2-072471E0A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409799"/>
            <a:ext cx="10515600" cy="1812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BB3FC-D6E0-789D-13BE-E1601F377F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508D2-BD57-F64C-BCB4-A3704E9E590B}" type="datetime1">
              <a:rPr lang="en-US" smtClean="0"/>
              <a:t>4/11/25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2923B-C608-B934-E812-BE0BFCFD5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04CFA-F577-6129-3A6F-F35061FDF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26F5E-5BA4-924D-9AFD-11FCB4E9F8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793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6BBC8-A5A2-D9E6-5B8D-9389C99B7A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1999" cy="856215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RDCanon: A Python Package for Canonicalizing the Order of Tokens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in SMARTS Queries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0F1AD3-6410-A853-FFA5-D514F7C22F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" y="5763245"/>
            <a:ext cx="12192000" cy="1094755"/>
          </a:xfrm>
          <a:solidFill>
            <a:schemeClr val="tx1">
              <a:lumMod val="65000"/>
              <a:lumOff val="35000"/>
            </a:schemeClr>
          </a:solidFill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Babak Mahjour</a:t>
            </a:r>
          </a:p>
          <a:p>
            <a:r>
              <a:rPr lang="en-US" sz="1800" dirty="0">
                <a:solidFill>
                  <a:schemeClr val="bg1"/>
                </a:solidFill>
              </a:rPr>
              <a:t>Coley Research Group</a:t>
            </a:r>
          </a:p>
          <a:p>
            <a:r>
              <a:rPr lang="en-US" sz="1800" dirty="0">
                <a:solidFill>
                  <a:schemeClr val="bg1"/>
                </a:solidFill>
              </a:rPr>
              <a:t>RDKit UGM, April 10</a:t>
            </a:r>
            <a:r>
              <a:rPr lang="en-US" sz="1800" baseline="30000" dirty="0">
                <a:solidFill>
                  <a:schemeClr val="bg1"/>
                </a:solidFill>
              </a:rPr>
              <a:t>th</a:t>
            </a:r>
            <a:r>
              <a:rPr lang="en-US" sz="1800" dirty="0">
                <a:solidFill>
                  <a:schemeClr val="bg1"/>
                </a:solidFill>
              </a:rPr>
              <a:t>, 2025</a:t>
            </a:r>
          </a:p>
        </p:txBody>
      </p:sp>
      <p:pic>
        <p:nvPicPr>
          <p:cNvPr id="6" name="Picture 5" descr="A grey washing machine with a circular circle&#10;&#10;Description automatically generated with medium confidence">
            <a:extLst>
              <a:ext uri="{FF2B5EF4-FFF2-40B4-BE49-F238E27FC236}">
                <a16:creationId xmlns:a16="http://schemas.microsoft.com/office/drawing/2014/main" id="{E39D3D71-CECD-0103-8D34-606F72C76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2096" y="1315380"/>
            <a:ext cx="4847804" cy="39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45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9F44255-84D7-380E-3D68-DA7FCB24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382147"/>
            <a:ext cx="5783580" cy="4879503"/>
          </a:xfrm>
        </p:spPr>
        <p:txBody>
          <a:bodyPr>
            <a:normAutofit/>
          </a:bodyPr>
          <a:lstStyle/>
          <a:p>
            <a:r>
              <a:rPr lang="en-US" dirty="0"/>
              <a:t>How to canonicalize SMARTS: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Parsing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ffectLst/>
                <a:ea typeface="Times New Roman" panose="02020603050405020304" pitchFamily="18" charset="0"/>
              </a:rPr>
              <a:t>Sorting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Decoding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Regeneration of stereochemistry</a:t>
            </a:r>
          </a:p>
          <a:p>
            <a:endParaRPr lang="en-US" i="1" dirty="0">
              <a:solidFill>
                <a:schemeClr val="bg2">
                  <a:lumMod val="90000"/>
                </a:schemeClr>
              </a:solidFill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primitives are embedded with a frequency score derived from a molecular database or user-supplied dictionary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2">
                  <a:lumMod val="9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1B7E1F-0662-8B5C-10E8-A21251D99768}"/>
              </a:ext>
            </a:extLst>
          </p:cNvPr>
          <p:cNvSpPr txBox="1"/>
          <p:nvPr/>
        </p:nvSpPr>
        <p:spPr>
          <a:xfrm>
            <a:off x="8618686" y="101281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query trees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4BDB79-8C51-5F24-44B4-26A565B72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071" y="3642355"/>
            <a:ext cx="3269074" cy="26192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D82833-2635-9059-19E9-9160EBE4B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552" y="1404704"/>
            <a:ext cx="5468112" cy="206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750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9F44255-84D7-380E-3D68-DA7FCB24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382147"/>
            <a:ext cx="5783580" cy="4879503"/>
          </a:xfrm>
        </p:spPr>
        <p:txBody>
          <a:bodyPr>
            <a:normAutofit/>
          </a:bodyPr>
          <a:lstStyle/>
          <a:p>
            <a:r>
              <a:rPr lang="en-US" dirty="0"/>
              <a:t>How to canonicalize SMARTS: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Parsing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ffectLst/>
                <a:ea typeface="Times New Roman" panose="02020603050405020304" pitchFamily="18" charset="0"/>
              </a:rPr>
              <a:t>Sorting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Decoding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Regeneration of stereochemistry</a:t>
            </a:r>
          </a:p>
          <a:p>
            <a:endParaRPr lang="en-US" i="1" dirty="0">
              <a:solidFill>
                <a:schemeClr val="bg2">
                  <a:lumMod val="90000"/>
                </a:schemeClr>
              </a:solidFill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primitives are embedded with a frequency score derived from a molecular database or user-supplied dictionary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sort from low-to-high at ‘and’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sort from high-to-low at ‘or’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2">
                  <a:lumMod val="9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1B7E1F-0662-8B5C-10E8-A21251D99768}"/>
              </a:ext>
            </a:extLst>
          </p:cNvPr>
          <p:cNvSpPr txBox="1"/>
          <p:nvPr/>
        </p:nvSpPr>
        <p:spPr>
          <a:xfrm>
            <a:off x="8618686" y="101281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query trees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4BDB79-8C51-5F24-44B4-26A565B72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071" y="3642355"/>
            <a:ext cx="3269074" cy="26192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328DFA-CA43-72BC-EFD3-4D5576D8A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552" y="1423367"/>
            <a:ext cx="5468112" cy="206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936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9F44255-84D7-380E-3D68-DA7FCB24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382147"/>
            <a:ext cx="5783580" cy="4879503"/>
          </a:xfrm>
        </p:spPr>
        <p:txBody>
          <a:bodyPr>
            <a:normAutofit/>
          </a:bodyPr>
          <a:lstStyle/>
          <a:p>
            <a:r>
              <a:rPr lang="en-US" dirty="0"/>
              <a:t>How to canonicalize SMARTS: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Parsing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Sorting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ffectLst/>
                <a:ea typeface="Times New Roman" panose="02020603050405020304" pitchFamily="18" charset="0"/>
              </a:rPr>
              <a:t>Decoding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Regeneration of stereochemistry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Times New Roman" panose="02020603050405020304" pitchFamily="18" charset="0"/>
              </a:rPr>
              <a:t>best sequence generated by starting at rarest atomic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prune non-optimal paths until only one remains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SMARTS are regenerated with branching and ring information using path enumeration with backtracking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>
              <a:solidFill>
                <a:schemeClr val="bg2">
                  <a:lumMod val="90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36F30C-4C5E-5BBE-1F0B-4DB9B23CE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242" y="2183800"/>
            <a:ext cx="6130758" cy="2490399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F13E2D9-A417-7BD7-B5ED-915D82C01971}"/>
              </a:ext>
            </a:extLst>
          </p:cNvPr>
          <p:cNvSpPr/>
          <p:nvPr/>
        </p:nvSpPr>
        <p:spPr>
          <a:xfrm>
            <a:off x="7324531" y="3200400"/>
            <a:ext cx="83976" cy="83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90FBE9A-BB6F-D9F1-E42E-7CD95F5E3BBF}"/>
              </a:ext>
            </a:extLst>
          </p:cNvPr>
          <p:cNvSpPr/>
          <p:nvPr/>
        </p:nvSpPr>
        <p:spPr>
          <a:xfrm>
            <a:off x="8359357" y="2625231"/>
            <a:ext cx="83976" cy="83976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44B2DE0-2EFF-6679-65F4-F1EFF4D2E223}"/>
              </a:ext>
            </a:extLst>
          </p:cNvPr>
          <p:cNvSpPr/>
          <p:nvPr/>
        </p:nvSpPr>
        <p:spPr>
          <a:xfrm>
            <a:off x="8359357" y="2903636"/>
            <a:ext cx="83976" cy="83976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D4C6A38-B4A5-9F47-C2AC-65ADED3AC197}"/>
              </a:ext>
            </a:extLst>
          </p:cNvPr>
          <p:cNvSpPr/>
          <p:nvPr/>
        </p:nvSpPr>
        <p:spPr>
          <a:xfrm>
            <a:off x="6798907" y="4037045"/>
            <a:ext cx="83976" cy="83976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5A487B7-B714-B262-E02E-77EB9C82EA02}"/>
              </a:ext>
            </a:extLst>
          </p:cNvPr>
          <p:cNvSpPr/>
          <p:nvPr/>
        </p:nvSpPr>
        <p:spPr>
          <a:xfrm>
            <a:off x="8359357" y="3240833"/>
            <a:ext cx="83976" cy="83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2DE8F68-6293-9AFD-A36F-213362EC5FC6}"/>
              </a:ext>
            </a:extLst>
          </p:cNvPr>
          <p:cNvSpPr/>
          <p:nvPr/>
        </p:nvSpPr>
        <p:spPr>
          <a:xfrm>
            <a:off x="8359357" y="3578030"/>
            <a:ext cx="83976" cy="83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BAAC90F-EA35-BE7F-6579-9BDC4C982116}"/>
              </a:ext>
            </a:extLst>
          </p:cNvPr>
          <p:cNvSpPr/>
          <p:nvPr/>
        </p:nvSpPr>
        <p:spPr>
          <a:xfrm>
            <a:off x="8359357" y="3870389"/>
            <a:ext cx="83976" cy="83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68C2926-2F88-AEBA-C6BD-A29157D5D210}"/>
              </a:ext>
            </a:extLst>
          </p:cNvPr>
          <p:cNvSpPr/>
          <p:nvPr/>
        </p:nvSpPr>
        <p:spPr>
          <a:xfrm>
            <a:off x="8359357" y="4148794"/>
            <a:ext cx="83976" cy="83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F99359-BAD6-3CA8-CB07-6176B00055C1}"/>
              </a:ext>
            </a:extLst>
          </p:cNvPr>
          <p:cNvSpPr/>
          <p:nvPr/>
        </p:nvSpPr>
        <p:spPr>
          <a:xfrm>
            <a:off x="8359357" y="4470870"/>
            <a:ext cx="83976" cy="83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075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9F44255-84D7-380E-3D68-DA7FCB24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382147"/>
            <a:ext cx="5783580" cy="4879503"/>
          </a:xfrm>
        </p:spPr>
        <p:txBody>
          <a:bodyPr>
            <a:normAutofit/>
          </a:bodyPr>
          <a:lstStyle/>
          <a:p>
            <a:r>
              <a:rPr lang="en-US" dirty="0"/>
              <a:t>How to canonicalize SMARTS: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Parsing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Sorting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Decoding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a typeface="Times New Roman" panose="02020603050405020304" pitchFamily="18" charset="0"/>
              </a:rPr>
              <a:t>Regeneration of stereochemistry</a:t>
            </a:r>
          </a:p>
          <a:p>
            <a:pPr marL="1028700" lvl="1" indent="-342900"/>
            <a:r>
              <a:rPr lang="en-US" sz="1800" dirty="0">
                <a:ea typeface="Times New Roman" panose="02020603050405020304" pitchFamily="18" charset="0"/>
              </a:rPr>
              <a:t>Chiral tags specify 3D configuration of tetrahedral centers</a:t>
            </a:r>
          </a:p>
          <a:p>
            <a:pPr marL="1028700" lvl="1" indent="-342900"/>
            <a:r>
              <a:rPr lang="en-US" sz="1800" dirty="0">
                <a:ea typeface="Times New Roman" panose="02020603050405020304" pitchFamily="18" charset="0"/>
              </a:rPr>
              <a:t>@ = following three tokens are CCW around center, @@ = CW</a:t>
            </a:r>
          </a:p>
          <a:p>
            <a:pPr marL="1028700" lvl="1" indent="-342900"/>
            <a:r>
              <a:rPr lang="en-US" sz="1800" dirty="0">
                <a:ea typeface="Times New Roman" panose="02020603050405020304" pitchFamily="18" charset="0"/>
              </a:rPr>
              <a:t>Thus, permutation invariance must be checked when tokens are reordered, flipping the chiral tag when necessary</a:t>
            </a:r>
          </a:p>
          <a:p>
            <a:pPr marL="342900" indent="-342900">
              <a:buFont typeface="+mj-lt"/>
              <a:buAutoNum type="arabicPeriod"/>
            </a:pPr>
            <a:endParaRPr lang="en-US" i="1" dirty="0"/>
          </a:p>
          <a:p>
            <a:endParaRPr lang="en-US" i="1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CBFCE0-5F08-901B-D6C4-D08BB2948D49}"/>
              </a:ext>
            </a:extLst>
          </p:cNvPr>
          <p:cNvSpPr txBox="1"/>
          <p:nvPr/>
        </p:nvSpPr>
        <p:spPr>
          <a:xfrm>
            <a:off x="7697754" y="1700437"/>
            <a:ext cx="37392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[O][C@][CH][C]</a:t>
            </a:r>
          </a:p>
          <a:p>
            <a:endParaRPr lang="en-US" dirty="0"/>
          </a:p>
          <a:p>
            <a:r>
              <a:rPr lang="en-US" dirty="0"/>
              <a:t>[O][C@@][C][CH]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26FBB6F-9DDB-B0EE-4405-CFEA080F5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248" y="3455459"/>
            <a:ext cx="1839427" cy="214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64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9F44255-84D7-380E-3D68-DA7FCB24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382147"/>
            <a:ext cx="5783580" cy="4879503"/>
          </a:xfrm>
        </p:spPr>
        <p:txBody>
          <a:bodyPr>
            <a:normAutofit/>
          </a:bodyPr>
          <a:lstStyle/>
          <a:p>
            <a:r>
              <a:rPr lang="en-US" dirty="0"/>
              <a:t>How to canonicalize SMARTS: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Parsing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Sorting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Decoding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a typeface="Times New Roman" panose="02020603050405020304" pitchFamily="18" charset="0"/>
              </a:rPr>
              <a:t>Regeneration of stereochemistry</a:t>
            </a:r>
          </a:p>
          <a:p>
            <a:pPr marL="1028700" lvl="1" indent="-342900"/>
            <a:r>
              <a:rPr lang="en-US" sz="1800" dirty="0">
                <a:ea typeface="Times New Roman" panose="02020603050405020304" pitchFamily="18" charset="0"/>
              </a:rPr>
              <a:t>Chiral tags specify 3D configuration of tetrahedral centers</a:t>
            </a:r>
          </a:p>
          <a:p>
            <a:pPr marL="1028700" lvl="1" indent="-342900"/>
            <a:r>
              <a:rPr lang="en-US" sz="1800" dirty="0">
                <a:ea typeface="Times New Roman" panose="02020603050405020304" pitchFamily="18" charset="0"/>
              </a:rPr>
              <a:t>@ = following three tokens are CCW around center, @@ = CW</a:t>
            </a:r>
          </a:p>
          <a:p>
            <a:pPr marL="1028700" lvl="1" indent="-342900"/>
            <a:r>
              <a:rPr lang="en-US" sz="1800" dirty="0">
                <a:ea typeface="Times New Roman" panose="02020603050405020304" pitchFamily="18" charset="0"/>
              </a:rPr>
              <a:t>Thus, permutation invariance must be checked when tokens are reordered, flipping the chiral tag when necessary</a:t>
            </a:r>
          </a:p>
          <a:p>
            <a:pPr marL="1028700" lvl="1" indent="-342900"/>
            <a:r>
              <a:rPr lang="en-US" sz="1800" dirty="0">
                <a:ea typeface="Times New Roman" panose="02020603050405020304" pitchFamily="18" charset="0"/>
              </a:rPr>
              <a:t>Similarly, local E/Z configuration must be checked and maintained, flipping directional single bonds when necessary</a:t>
            </a:r>
          </a:p>
          <a:p>
            <a:pPr marL="342900" indent="-342900">
              <a:buFont typeface="+mj-lt"/>
              <a:buAutoNum type="arabicPeriod"/>
            </a:pPr>
            <a:endParaRPr lang="en-US" i="1" dirty="0"/>
          </a:p>
          <a:p>
            <a:endParaRPr lang="en-US" i="1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CBFCE0-5F08-901B-D6C4-D08BB2948D49}"/>
              </a:ext>
            </a:extLst>
          </p:cNvPr>
          <p:cNvSpPr txBox="1"/>
          <p:nvPr/>
        </p:nvSpPr>
        <p:spPr>
          <a:xfrm>
            <a:off x="7697754" y="1700437"/>
            <a:ext cx="37392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O\C=C(\C)N</a:t>
            </a:r>
          </a:p>
          <a:p>
            <a:endParaRPr lang="en-US" dirty="0"/>
          </a:p>
          <a:p>
            <a:r>
              <a:rPr lang="en-US" dirty="0"/>
              <a:t>N\C(C)=C/O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94EFF6-D845-5C40-8479-96F529627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0701" y="3520272"/>
            <a:ext cx="1601756" cy="116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438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2853BE-39EA-CEC2-CC18-FFD1C6DD3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85" y="1382147"/>
            <a:ext cx="4102100" cy="4724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6F44D2-FBAD-C69C-0C52-EB4F06CE5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815" y="1499698"/>
            <a:ext cx="41021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81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7C8F-6DF3-5035-424E-116901B8F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pic>
        <p:nvPicPr>
          <p:cNvPr id="10" name="Picture 9" descr="A diagram of a chemical formula&#10;&#10;Description automatically generated">
            <a:extLst>
              <a:ext uri="{FF2B5EF4-FFF2-40B4-BE49-F238E27FC236}">
                <a16:creationId xmlns:a16="http://schemas.microsoft.com/office/drawing/2014/main" id="{0FA14550-7A03-4D12-ECB4-120FCDF3E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355" y="1516045"/>
            <a:ext cx="9346028" cy="451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51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7C8F-6DF3-5035-424E-116901B8F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pic>
        <p:nvPicPr>
          <p:cNvPr id="5" name="Picture 4" descr="A group of graphs showing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4F3769C0-F298-2B26-76A4-944DB941A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784" y="1382147"/>
            <a:ext cx="57150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737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7C8F-6DF3-5035-424E-116901B8F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pic>
        <p:nvPicPr>
          <p:cNvPr id="6" name="Picture 5" descr="A diagram of a normal distribution&#10;&#10;Description automatically generated with medium confidence">
            <a:extLst>
              <a:ext uri="{FF2B5EF4-FFF2-40B4-BE49-F238E27FC236}">
                <a16:creationId xmlns:a16="http://schemas.microsoft.com/office/drawing/2014/main" id="{84E8646E-1799-4D76-B3DB-EC618D73C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486" y="2016800"/>
            <a:ext cx="6918481" cy="324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380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7C8F-6DF3-5035-424E-116901B8F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pic>
        <p:nvPicPr>
          <p:cNvPr id="5" name="Picture 4" descr="A graph of different sizes and colors&#10;&#10;Description automatically generated">
            <a:extLst>
              <a:ext uri="{FF2B5EF4-FFF2-40B4-BE49-F238E27FC236}">
                <a16:creationId xmlns:a16="http://schemas.microsoft.com/office/drawing/2014/main" id="{AAF34E0F-B022-A509-0EDE-723B69472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5929" y="2103307"/>
            <a:ext cx="7306104" cy="3293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793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83548-AD67-30F1-6E15-F777A933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SMILES vs SMARTS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8B1F1D-DC91-4DF9-1D82-B6F7C2F27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i="1" dirty="0"/>
              <a:t>J. Chem. Inf. </a:t>
            </a:r>
            <a:r>
              <a:rPr lang="en-US" i="1" dirty="0" err="1"/>
              <a:t>Comput</a:t>
            </a:r>
            <a:r>
              <a:rPr lang="en-US" i="1" dirty="0"/>
              <a:t>. Sci</a:t>
            </a:r>
            <a:r>
              <a:rPr lang="en-US" dirty="0"/>
              <a:t>. 1988, 28, 1, 31–36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9D082B-123A-7D5F-B646-2F295DB0C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672224"/>
            <a:ext cx="5783580" cy="4565053"/>
          </a:xfrm>
        </p:spPr>
        <p:txBody>
          <a:bodyPr numCol="1"/>
          <a:lstStyle/>
          <a:p>
            <a:pPr algn="ctr"/>
            <a:r>
              <a:rPr lang="en-US" b="1" dirty="0"/>
              <a:t>SMARTS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“SMILES arbitrary target specification”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molecular pattern language documented by Daylight Information Systems in the 1980s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line notation to describe substructural patterns within molecules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to describe chemical motifs, filter molecular databases, to create indexes or fingerprints, describe chemical reactivities, specify force fields,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4F871EE1-FFF1-B8E6-0437-525E738BF31E}"/>
              </a:ext>
            </a:extLst>
          </p:cNvPr>
          <p:cNvSpPr txBox="1">
            <a:spLocks/>
          </p:cNvSpPr>
          <p:nvPr/>
        </p:nvSpPr>
        <p:spPr>
          <a:xfrm>
            <a:off x="312420" y="1672224"/>
            <a:ext cx="5783580" cy="4565053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SMILES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“Simplified Molecular Input Line Entry System”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Originally specified by David </a:t>
            </a:r>
            <a:r>
              <a:rPr lang="en-US" dirty="0" err="1"/>
              <a:t>Weininger</a:t>
            </a:r>
            <a:r>
              <a:rPr lang="en-US" dirty="0"/>
              <a:t> in the 1980s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line notation to describe the (3D) structure of a molecule or chemical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to create databases of chemically valid molecular structures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AA777-B4A1-BC2C-CE98-E9457A4E17EA}"/>
              </a:ext>
            </a:extLst>
          </p:cNvPr>
          <p:cNvSpPr txBox="1"/>
          <p:nvPr/>
        </p:nvSpPr>
        <p:spPr>
          <a:xfrm>
            <a:off x="1999040" y="5577767"/>
            <a:ext cx="2410340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STRUCTURE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DA705D-8855-11C0-78FC-FD53CEB82937}"/>
              </a:ext>
            </a:extLst>
          </p:cNvPr>
          <p:cNvSpPr txBox="1"/>
          <p:nvPr/>
        </p:nvSpPr>
        <p:spPr>
          <a:xfrm>
            <a:off x="8062568" y="5577767"/>
            <a:ext cx="1850443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36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</a:rPr>
              <a:t>PATTERN</a:t>
            </a:r>
          </a:p>
        </p:txBody>
      </p:sp>
    </p:spTree>
    <p:extLst>
      <p:ext uri="{BB962C8B-B14F-4D97-AF65-F5344CB8AC3E}">
        <p14:creationId xmlns:p14="http://schemas.microsoft.com/office/powerpoint/2010/main" val="2303428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C7FDC-86F3-615D-5AE6-ABEBA7476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:)</a:t>
            </a:r>
          </a:p>
        </p:txBody>
      </p:sp>
      <p:pic>
        <p:nvPicPr>
          <p:cNvPr id="6" name="Picture 5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0AE9C1D1-5106-ADB6-07DA-E45C0345A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27" y="1655378"/>
            <a:ext cx="4259581" cy="3194686"/>
          </a:xfrm>
          <a:prstGeom prst="rect">
            <a:avLst/>
          </a:prstGeom>
        </p:spPr>
      </p:pic>
      <p:pic>
        <p:nvPicPr>
          <p:cNvPr id="47106" name="Picture 2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775B1E97-33A0-1705-B5D1-24AC4D683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2786" y="1655378"/>
            <a:ext cx="5878787" cy="4409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B5B811-8717-53C6-D2FC-06B99B3A5AE1}"/>
              </a:ext>
            </a:extLst>
          </p:cNvPr>
          <p:cNvSpPr txBox="1"/>
          <p:nvPr/>
        </p:nvSpPr>
        <p:spPr>
          <a:xfrm>
            <a:off x="520427" y="4939988"/>
            <a:ext cx="50257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Thank you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My teammates in the Coley Research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MIT and the Dept. of Chemical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Novo Nordisk for fellowship funding</a:t>
            </a:r>
          </a:p>
        </p:txBody>
      </p:sp>
    </p:spTree>
    <p:extLst>
      <p:ext uri="{BB962C8B-B14F-4D97-AF65-F5344CB8AC3E}">
        <p14:creationId xmlns:p14="http://schemas.microsoft.com/office/powerpoint/2010/main" val="16535423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226F490-AE3B-D9A5-67F1-1DA9FDCF3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>
                <a:solidFill>
                  <a:srgbClr val="4848FF"/>
                </a:solidFill>
              </a:rPr>
              <a:t>Jeff Wagner </a:t>
            </a:r>
            <a:r>
              <a:rPr lang="en-US" sz="5400" dirty="0">
                <a:solidFill>
                  <a:srgbClr val="4848FF"/>
                </a:solidFill>
              </a:rPr>
              <a:t>to </a:t>
            </a:r>
            <a:r>
              <a:rPr lang="en-US" sz="5400">
                <a:solidFill>
                  <a:srgbClr val="4848FF"/>
                </a:solidFill>
              </a:rPr>
              <a:t>present “virtually”</a:t>
            </a:r>
            <a:endParaRPr lang="en-US" sz="5400" dirty="0">
              <a:solidFill>
                <a:srgbClr val="4848FF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C95AF3A-94F3-A331-3967-9AB5F4109B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5E496-4473-FC16-94D7-C90ED07664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pic>
        <p:nvPicPr>
          <p:cNvPr id="7" name="Picture 6" descr="GitHub - rdkit/rdkit: The official sources for the RDKit library">
            <a:extLst>
              <a:ext uri="{FF2B5EF4-FFF2-40B4-BE49-F238E27FC236}">
                <a16:creationId xmlns:a16="http://schemas.microsoft.com/office/drawing/2014/main" id="{9EC80476-480A-ABDF-EEA1-718B0AF527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244" y="1121444"/>
            <a:ext cx="2494811" cy="2494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549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83548-AD67-30F1-6E15-F777A933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Canonicalization for SMARTS: Why?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55FB3FD-AEE4-B8B9-45F3-FB0953A47EAA}"/>
              </a:ext>
            </a:extLst>
          </p:cNvPr>
          <p:cNvSpPr txBox="1">
            <a:spLocks/>
          </p:cNvSpPr>
          <p:nvPr/>
        </p:nvSpPr>
        <p:spPr>
          <a:xfrm>
            <a:off x="6096000" y="1672224"/>
            <a:ext cx="5783580" cy="4565053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Canonical SMARTS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Consolidation of pattern and template databases (PAINS, retrosynthetic models,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Optimization of subgraph isomorphism algorithms based on frequency embeddings of query primitives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 performance of machine learning models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DFE8C269-49D1-7A22-9A59-F20E29978D11}"/>
              </a:ext>
            </a:extLst>
          </p:cNvPr>
          <p:cNvSpPr txBox="1">
            <a:spLocks/>
          </p:cNvSpPr>
          <p:nvPr/>
        </p:nvSpPr>
        <p:spPr>
          <a:xfrm>
            <a:off x="312420" y="1672224"/>
            <a:ext cx="5783580" cy="4565053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Canonical SMILES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Consolidation of molecular databases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Optimization of SMILES string based on atomic invariants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Facilitate isomorphism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Algorithms are well studied and work robustly, despite some edge cases (symmetries, </a:t>
            </a:r>
            <a:r>
              <a:rPr lang="en-US" dirty="0" err="1"/>
              <a:t>chiralities</a:t>
            </a:r>
            <a:r>
              <a:rPr lang="en-US" dirty="0"/>
              <a:t>, aromaticity models, </a:t>
            </a:r>
            <a:r>
              <a:rPr lang="en-US" dirty="0" err="1"/>
              <a:t>tautomers</a:t>
            </a:r>
            <a:r>
              <a:rPr lang="en-US" dirty="0"/>
              <a:t>, etc.)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E87EED-33CE-A284-3569-1FC759597D1B}"/>
              </a:ext>
            </a:extLst>
          </p:cNvPr>
          <p:cNvSpPr txBox="1"/>
          <p:nvPr/>
        </p:nvSpPr>
        <p:spPr>
          <a:xfrm>
            <a:off x="1508847" y="5457191"/>
            <a:ext cx="9174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O(n*m) where n = # of molecular structures in database and m = # of patterns/templates</a:t>
            </a:r>
          </a:p>
        </p:txBody>
      </p:sp>
    </p:spTree>
    <p:extLst>
      <p:ext uri="{BB962C8B-B14F-4D97-AF65-F5344CB8AC3E}">
        <p14:creationId xmlns:p14="http://schemas.microsoft.com/office/powerpoint/2010/main" val="1331291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83548-AD67-30F1-6E15-F777A933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Canonicalization of SMILES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EAA46F-1E67-5D4B-DA67-B3C089BE8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4729257"/>
            <a:ext cx="11567160" cy="153239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How does SMILES canonicalization work?</a:t>
            </a:r>
            <a:endParaRPr lang="en-US" i="1" dirty="0"/>
          </a:p>
          <a:p>
            <a:pPr marL="342900" indent="-342900">
              <a:buAutoNum type="arabicPeriod"/>
            </a:pPr>
            <a:r>
              <a:rPr lang="en-US" dirty="0"/>
              <a:t>Assign initial atomic invariants (descriptor based on atomic identity, hybridization, etc.)</a:t>
            </a:r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dirty="0"/>
              <a:t>Convolution/Message Passing/Morgan’s Algorithm (1965)</a:t>
            </a:r>
          </a:p>
          <a:p>
            <a:pPr marL="342900" indent="-342900">
              <a:buAutoNum type="arabicPeriod"/>
            </a:pPr>
            <a:r>
              <a:rPr lang="en-US" dirty="0"/>
              <a:t>Repeat step 2 until each node label is unique</a:t>
            </a:r>
          </a:p>
          <a:p>
            <a:pPr marL="342900" indent="-342900">
              <a:buAutoNum type="arabicPeriod"/>
            </a:pPr>
            <a:r>
              <a:rPr lang="en-US" dirty="0"/>
              <a:t>Depth first traversal to generate canonical SMILES, using parentheses for branch points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8B1F1D-DC91-4DF9-1D82-B6F7C2F27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A750ABA-FD4C-5C41-5D09-C3E71444D4F8}"/>
              </a:ext>
            </a:extLst>
          </p:cNvPr>
          <p:cNvGrpSpPr/>
          <p:nvPr/>
        </p:nvGrpSpPr>
        <p:grpSpPr>
          <a:xfrm>
            <a:off x="1635642" y="1988941"/>
            <a:ext cx="3133388" cy="1969627"/>
            <a:chOff x="3612594" y="2325394"/>
            <a:chExt cx="3133388" cy="19696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C7A967D-E0D9-7C19-61E5-C2FD39818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12594" y="2371898"/>
              <a:ext cx="2714684" cy="161506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9E6CDE0-D4C8-C040-C0CF-AF77DFACEFC9}"/>
                </a:ext>
              </a:extLst>
            </p:cNvPr>
            <p:cNvSpPr txBox="1"/>
            <p:nvPr/>
          </p:nvSpPr>
          <p:spPr>
            <a:xfrm>
              <a:off x="5414695" y="380229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76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664D8B2-6ECF-7192-4145-0AD2E82D5EE0}"/>
                </a:ext>
              </a:extLst>
            </p:cNvPr>
            <p:cNvSpPr txBox="1"/>
            <p:nvPr/>
          </p:nvSpPr>
          <p:spPr>
            <a:xfrm>
              <a:off x="4211959" y="3925689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62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C79E5B5-3F5F-4560-322D-3A35854B2FD9}"/>
                </a:ext>
              </a:extLst>
            </p:cNvPr>
            <p:cNvSpPr txBox="1"/>
            <p:nvPr/>
          </p:nvSpPr>
          <p:spPr>
            <a:xfrm>
              <a:off x="3664561" y="251006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63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3CBA93-5CD4-E18A-E8B4-F7F2F43F6D04}"/>
                </a:ext>
              </a:extLst>
            </p:cNvPr>
            <p:cNvSpPr txBox="1"/>
            <p:nvPr/>
          </p:nvSpPr>
          <p:spPr>
            <a:xfrm>
              <a:off x="6327278" y="309315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66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70767F5-312B-1909-980F-27D18007866D}"/>
                </a:ext>
              </a:extLst>
            </p:cNvPr>
            <p:cNvSpPr txBox="1"/>
            <p:nvPr/>
          </p:nvSpPr>
          <p:spPr>
            <a:xfrm>
              <a:off x="5757467" y="2325394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65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C06902-C833-4E80-7C99-68F8D758CCCF}"/>
                </a:ext>
              </a:extLst>
            </p:cNvPr>
            <p:cNvSpPr txBox="1"/>
            <p:nvPr/>
          </p:nvSpPr>
          <p:spPr>
            <a:xfrm>
              <a:off x="4095979" y="2848595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/>
                <a:t>128</a:t>
              </a:r>
              <a:endParaRPr lang="en-US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0E9E897-91A9-4130-3ED3-0158690FE937}"/>
                </a:ext>
              </a:extLst>
            </p:cNvPr>
            <p:cNvSpPr txBox="1"/>
            <p:nvPr/>
          </p:nvSpPr>
          <p:spPr>
            <a:xfrm>
              <a:off x="5358268" y="3146638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141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F6A5BEC-9760-5907-5BF4-D68972769B73}"/>
                </a:ext>
              </a:extLst>
            </p:cNvPr>
            <p:cNvSpPr txBox="1"/>
            <p:nvPr/>
          </p:nvSpPr>
          <p:spPr>
            <a:xfrm>
              <a:off x="4468296" y="2663929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140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E3E0351-DA57-A61F-D454-FBE68686327A}"/>
                </a:ext>
              </a:extLst>
            </p:cNvPr>
            <p:cNvSpPr txBox="1"/>
            <p:nvPr/>
          </p:nvSpPr>
          <p:spPr>
            <a:xfrm>
              <a:off x="4906843" y="2868781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166</a:t>
              </a: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B60385F-151B-8496-4009-6F02D1507D92}"/>
              </a:ext>
            </a:extLst>
          </p:cNvPr>
          <p:cNvCxnSpPr/>
          <p:nvPr/>
        </p:nvCxnSpPr>
        <p:spPr>
          <a:xfrm>
            <a:off x="5368212" y="2941363"/>
            <a:ext cx="1455575" cy="66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DF927A8-B8EE-5140-6096-CD28983F9245}"/>
              </a:ext>
            </a:extLst>
          </p:cNvPr>
          <p:cNvSpPr txBox="1"/>
          <p:nvPr/>
        </p:nvSpPr>
        <p:spPr>
          <a:xfrm>
            <a:off x="7249526" y="2366048"/>
            <a:ext cx="3746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166 (141 (66) 65) (140 128 (63) 62) 76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596D3B7-F6CB-D5CA-B684-ADCA1490636C}"/>
              </a:ext>
            </a:extLst>
          </p:cNvPr>
          <p:cNvSpPr txBox="1"/>
          <p:nvPr/>
        </p:nvSpPr>
        <p:spPr>
          <a:xfrm>
            <a:off x="7249526" y="3022697"/>
            <a:ext cx="2739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 (C (O) =O) (C C (O) =O) 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1A67B197-2D87-5419-6ABE-DF66FB17E1A2}"/>
                  </a:ext>
                </a:extLst>
              </p14:cNvPr>
              <p14:cNvContentPartPr/>
              <p14:nvPr/>
            </p14:nvContentPartPr>
            <p14:xfrm>
              <a:off x="2088184" y="2448676"/>
              <a:ext cx="2178000" cy="85068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1A67B197-2D87-5419-6ABE-DF66FB17E1A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79544" y="2440036"/>
                <a:ext cx="2195640" cy="86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7054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83548-AD67-30F1-6E15-F777A933A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won’t work for SMARTS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1EAA46F-1E67-5D4B-DA67-B3C089BE8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903445"/>
            <a:ext cx="11567160" cy="4358206"/>
          </a:xfrm>
        </p:spPr>
        <p:txBody>
          <a:bodyPr>
            <a:normAutofit/>
          </a:bodyPr>
          <a:lstStyle/>
          <a:p>
            <a:r>
              <a:rPr lang="en-US" dirty="0"/>
              <a:t>Fundamental differences between the languages of SMARTS and SMILES prevent a naïve application of message passing to generate optimal token ordering: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 presumption of a chemically valid molecular graph: 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“[c][c][c]” </a:t>
            </a:r>
            <a:r>
              <a:rPr lang="en-US" dirty="0"/>
              <a:t>is totally valid as a SMARTS but not a SMILES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Expansive data structure: SMARTS tokens are comprised of query primitives that are joined into SQL clauses and can include recursive expressions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 formulation of graph convolution maintains the rank ordering of embedded frequencies</a:t>
            </a:r>
          </a:p>
          <a:p>
            <a:pPr marL="1028700" lvl="1" indent="-342900"/>
            <a:r>
              <a:rPr lang="en-US" sz="1800" i="1" dirty="0"/>
              <a:t>Not just canonicalization </a:t>
            </a:r>
            <a:r>
              <a:rPr lang="en-US" sz="1800" dirty="0"/>
              <a:t>– token ordering is critical to algorithmic performance. While distinct, canonicalization and optimization go hand-in-hand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8B1F1D-DC91-4DF9-1D82-B6F7C2F27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18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9F44255-84D7-380E-3D68-DA7FCB24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382147"/>
            <a:ext cx="5783580" cy="4879503"/>
          </a:xfrm>
        </p:spPr>
        <p:txBody>
          <a:bodyPr>
            <a:normAutofit/>
          </a:bodyPr>
          <a:lstStyle/>
          <a:p>
            <a:r>
              <a:rPr lang="en-US" dirty="0"/>
              <a:t>How to canonicalize SMARTS: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a typeface="Times New Roman" panose="02020603050405020304" pitchFamily="18" charset="0"/>
              </a:rPr>
              <a:t>Parsing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ffectLst/>
                <a:ea typeface="Times New Roman" panose="02020603050405020304" pitchFamily="18" charset="0"/>
              </a:rPr>
              <a:t>Sorting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ffectLst/>
                <a:ea typeface="Times New Roman" panose="02020603050405020304" pitchFamily="18" charset="0"/>
              </a:rPr>
              <a:t>Decoding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a typeface="Times New Roman" panose="02020603050405020304" pitchFamily="18" charset="0"/>
              </a:rPr>
              <a:t>Regeneration of stereochemistry</a:t>
            </a:r>
            <a:endParaRPr lang="en-US" dirty="0">
              <a:effectLst/>
              <a:ea typeface="Times New Roman" panose="02020603050405020304" pitchFamily="18" charset="0"/>
            </a:endParaRPr>
          </a:p>
          <a:p>
            <a:pPr algn="ctr"/>
            <a:endParaRPr lang="en-US" dirty="0"/>
          </a:p>
          <a:p>
            <a:pPr algn="ctr"/>
            <a:endParaRPr lang="en-US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98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9F44255-84D7-380E-3D68-DA7FCB24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382147"/>
            <a:ext cx="5783580" cy="4879503"/>
          </a:xfrm>
        </p:spPr>
        <p:txBody>
          <a:bodyPr>
            <a:normAutofit/>
          </a:bodyPr>
          <a:lstStyle/>
          <a:p>
            <a:r>
              <a:rPr lang="en-US" dirty="0"/>
              <a:t>How to canonicalize SMARTS: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a typeface="Times New Roman" panose="02020603050405020304" pitchFamily="18" charset="0"/>
              </a:rPr>
              <a:t>Parsing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Sorting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Decoding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Regeneration of stereochemistry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ea typeface="Times New Roman" panose="02020603050405020304" pitchFamily="18" charset="0"/>
              </a:rPr>
              <a:t>A grammar was developed to encode SMARTS strings into a tractable data format </a:t>
            </a:r>
          </a:p>
          <a:p>
            <a:pPr algn="ctr"/>
            <a:endParaRPr lang="en-US" dirty="0"/>
          </a:p>
          <a:p>
            <a:pPr algn="ctr"/>
            <a:endParaRPr lang="en-US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85E989-5B0C-4A71-2C12-8C1982B87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8054" y="1382147"/>
            <a:ext cx="3973871" cy="4810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791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9F44255-84D7-380E-3D68-DA7FCB24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382147"/>
            <a:ext cx="5783580" cy="4879503"/>
          </a:xfrm>
        </p:spPr>
        <p:txBody>
          <a:bodyPr>
            <a:normAutofit/>
          </a:bodyPr>
          <a:lstStyle/>
          <a:p>
            <a:r>
              <a:rPr lang="en-US" dirty="0"/>
              <a:t>How to canonicalize SMARTS: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a typeface="Times New Roman" panose="02020603050405020304" pitchFamily="18" charset="0"/>
              </a:rPr>
              <a:t>Parsing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Sorting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Decoding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Regeneration of stereochemistry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ea typeface="Times New Roman" panose="02020603050405020304" pitchFamily="18" charset="0"/>
              </a:rPr>
              <a:t>A grammar was developed to encode SMARTS strings into a tractable data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Times New Roman" panose="02020603050405020304" pitchFamily="18" charset="0"/>
              </a:rPr>
              <a:t>Hash table enables initial consolation of subqueries and removal of redundancies (e.g., </a:t>
            </a:r>
            <a:r>
              <a:rPr lang="en-US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[O+++] </a:t>
            </a:r>
            <a:r>
              <a:rPr lang="en-US" dirty="0">
                <a:ea typeface="Times New Roman" panose="02020603050405020304" pitchFamily="18" charset="0"/>
              </a:rPr>
              <a:t>becomes </a:t>
            </a:r>
            <a:r>
              <a:rPr lang="en-US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[O&amp;+3]</a:t>
            </a:r>
            <a:r>
              <a:rPr lang="en-US" dirty="0">
                <a:ea typeface="Times New Roman" panose="02020603050405020304" pitchFamily="18" charset="0"/>
              </a:rPr>
              <a:t>, </a:t>
            </a:r>
            <a:r>
              <a:rPr lang="en-US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[C;H1;H1] </a:t>
            </a:r>
            <a:r>
              <a:rPr lang="en-US" dirty="0">
                <a:ea typeface="Times New Roman" panose="02020603050405020304" pitchFamily="18" charset="0"/>
              </a:rPr>
              <a:t>becomes just </a:t>
            </a:r>
            <a:r>
              <a:rPr lang="en-US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[C;H1]</a:t>
            </a:r>
            <a:r>
              <a:rPr lang="en-US" dirty="0">
                <a:ea typeface="Times New Roman" panose="02020603050405020304" pitchFamily="18" charset="0"/>
              </a:rPr>
              <a:t>, etc.)</a:t>
            </a:r>
            <a:endParaRPr lang="en-US" dirty="0">
              <a:effectLst/>
              <a:ea typeface="Times New Roman" panose="02020603050405020304" pitchFamily="18" charset="0"/>
            </a:endParaRPr>
          </a:p>
          <a:p>
            <a:pPr algn="ctr"/>
            <a:endParaRPr lang="en-US" dirty="0"/>
          </a:p>
          <a:p>
            <a:pPr algn="ctr"/>
            <a:endParaRPr lang="en-US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 descr="A graph with numbers and letters&#10;&#10;Description automatically generated">
            <a:extLst>
              <a:ext uri="{FF2B5EF4-FFF2-40B4-BE49-F238E27FC236}">
                <a16:creationId xmlns:a16="http://schemas.microsoft.com/office/drawing/2014/main" id="{6CCFFE3C-567B-5BE0-4224-4B5A7493A5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183" y="1167268"/>
            <a:ext cx="4013071" cy="505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453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8FF3C-138B-FA9C-431E-D866CD234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RDCanon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9F44255-84D7-380E-3D68-DA7FCB248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420" y="1382147"/>
            <a:ext cx="5783580" cy="4879503"/>
          </a:xfrm>
        </p:spPr>
        <p:txBody>
          <a:bodyPr>
            <a:normAutofit/>
          </a:bodyPr>
          <a:lstStyle/>
          <a:p>
            <a:r>
              <a:rPr lang="en-US" dirty="0"/>
              <a:t>How to canonicalize SMARTS: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ea typeface="Times New Roman" panose="02020603050405020304" pitchFamily="18" charset="0"/>
              </a:rPr>
              <a:t>Parsing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Sorting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ffectLst/>
                <a:ea typeface="Times New Roman" panose="02020603050405020304" pitchFamily="18" charset="0"/>
              </a:rPr>
              <a:t>Decoding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ea typeface="Times New Roman" panose="02020603050405020304" pitchFamily="18" charset="0"/>
              </a:rPr>
              <a:t>Regeneration of stereochemistry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ea typeface="Times New Roman" panose="02020603050405020304" pitchFamily="18" charset="0"/>
              </a:rPr>
              <a:t>A grammar was developed to encode SMARTS strings into a tractable data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a typeface="Times New Roman" panose="02020603050405020304" pitchFamily="18" charset="0"/>
              </a:rPr>
              <a:t>Hash table enables initial consolation of subqueries and removal of redundancies (e.g., </a:t>
            </a:r>
            <a:r>
              <a:rPr lang="en-US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[O+++] </a:t>
            </a:r>
            <a:r>
              <a:rPr lang="en-US" dirty="0">
                <a:ea typeface="Times New Roman" panose="02020603050405020304" pitchFamily="18" charset="0"/>
              </a:rPr>
              <a:t>becomes </a:t>
            </a:r>
            <a:r>
              <a:rPr lang="en-US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[O&amp;+3]</a:t>
            </a:r>
            <a:r>
              <a:rPr lang="en-US" dirty="0">
                <a:ea typeface="Times New Roman" panose="02020603050405020304" pitchFamily="18" charset="0"/>
              </a:rPr>
              <a:t>, </a:t>
            </a:r>
            <a:r>
              <a:rPr lang="en-US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[C;H1;H1] </a:t>
            </a:r>
            <a:r>
              <a:rPr lang="en-US" dirty="0">
                <a:ea typeface="Times New Roman" panose="02020603050405020304" pitchFamily="18" charset="0"/>
              </a:rPr>
              <a:t>becomes just </a:t>
            </a:r>
            <a:r>
              <a:rPr lang="en-US" dirty="0">
                <a:latin typeface="Courier New" panose="020703090202050204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[C;H1]</a:t>
            </a:r>
            <a:r>
              <a:rPr lang="en-US" dirty="0">
                <a:ea typeface="Times New Roman" panose="02020603050405020304" pitchFamily="18" charset="0"/>
              </a:rPr>
              <a:t>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effectLst/>
                <a:ea typeface="Times New Roman" panose="02020603050405020304" pitchFamily="18" charset="0"/>
              </a:rPr>
              <a:t>Hash table is converted into a </a:t>
            </a:r>
            <a:r>
              <a:rPr lang="en-US" i="1" dirty="0">
                <a:effectLst/>
                <a:ea typeface="Times New Roman" panose="02020603050405020304" pitchFamily="18" charset="0"/>
              </a:rPr>
              <a:t>query tree </a:t>
            </a:r>
            <a:r>
              <a:rPr lang="en-US" dirty="0">
                <a:effectLst/>
                <a:ea typeface="Times New Roman" panose="02020603050405020304" pitchFamily="18" charset="0"/>
              </a:rPr>
              <a:t>representing the expression’s hierarchical structure</a:t>
            </a:r>
          </a:p>
          <a:p>
            <a:pPr algn="ctr"/>
            <a:endParaRPr lang="en-US" dirty="0"/>
          </a:p>
          <a:p>
            <a:pPr algn="ctr"/>
            <a:endParaRPr lang="en-US" i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847-0BF6-BD36-79F9-59A99895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92329C-7E8B-06AD-5F28-AA0C74C32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981" y="2472712"/>
            <a:ext cx="5783581" cy="20859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DA9B2E-59EC-4ABF-72B5-56CEE9BAFD43}"/>
              </a:ext>
            </a:extLst>
          </p:cNvPr>
          <p:cNvSpPr txBox="1"/>
          <p:nvPr/>
        </p:nvSpPr>
        <p:spPr>
          <a:xfrm>
            <a:off x="8461248" y="210338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query trees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8FC0D4-318E-461C-206E-EE20E8858F6A}"/>
              </a:ext>
            </a:extLst>
          </p:cNvPr>
          <p:cNvSpPr txBox="1"/>
          <p:nvPr/>
        </p:nvSpPr>
        <p:spPr>
          <a:xfrm>
            <a:off x="6250980" y="5301713"/>
            <a:ext cx="57835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Basically, an abstract syntax tree</a:t>
            </a:r>
            <a:endParaRPr lang="en-US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551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19966</TotalTime>
  <Words>957</Words>
  <Application>Microsoft Macintosh PowerPoint</Application>
  <PresentationFormat>Widescreen</PresentationFormat>
  <Paragraphs>158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Courier New</vt:lpstr>
      <vt:lpstr>Times New Roman</vt:lpstr>
      <vt:lpstr>Office Theme 2013 - 2022</vt:lpstr>
      <vt:lpstr>RDCanon: A Python Package for Canonicalizing the Order of Tokens in SMARTS Queries</vt:lpstr>
      <vt:lpstr>SMILES vs SMARTS</vt:lpstr>
      <vt:lpstr>Canonicalization for SMARTS: Why?</vt:lpstr>
      <vt:lpstr>Canonicalization of SMILES</vt:lpstr>
      <vt:lpstr>It won’t work for SMARTS</vt:lpstr>
      <vt:lpstr>RDCanon</vt:lpstr>
      <vt:lpstr>RDCanon</vt:lpstr>
      <vt:lpstr>RDCanon</vt:lpstr>
      <vt:lpstr>RDCanon</vt:lpstr>
      <vt:lpstr>RDCanon</vt:lpstr>
      <vt:lpstr>RDCanon</vt:lpstr>
      <vt:lpstr>RDCanon</vt:lpstr>
      <vt:lpstr>RDCanon</vt:lpstr>
      <vt:lpstr>RDCanon</vt:lpstr>
      <vt:lpstr>RDCanon</vt:lpstr>
      <vt:lpstr>RDCanon</vt:lpstr>
      <vt:lpstr>RDCanon</vt:lpstr>
      <vt:lpstr>RDCanon</vt:lpstr>
      <vt:lpstr>RDCanon</vt:lpstr>
      <vt:lpstr>Thank You :)</vt:lpstr>
      <vt:lpstr>Jeff Wagner to present “virtually”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Mahjour, Babak</dc:creator>
  <cp:lastModifiedBy>Prael, Francis</cp:lastModifiedBy>
  <cp:revision>20</cp:revision>
  <dcterms:created xsi:type="dcterms:W3CDTF">2024-01-25T14:49:44Z</dcterms:created>
  <dcterms:modified xsi:type="dcterms:W3CDTF">2025-04-11T15:31:05Z</dcterms:modified>
</cp:coreProperties>
</file>

<file path=docProps/thumbnail.jpeg>
</file>